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.jpeg" ContentType="image/jpeg"/>
  <Override PartName="/ppt/charts/chart1.xml" ContentType="application/vnd.openxmlformats-officedocument.drawingml.chart+xml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x="89535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ACA"/>
          </a:solidFill>
        </a:fill>
      </a:tcStyle>
    </a:wholeTbl>
    <a:band2H>
      <a:tcTxStyle b="def" i="def"/>
      <a:tcStyle>
        <a:tcBdr/>
        <a:fill>
          <a:solidFill>
            <a:srgbClr val="E8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BCA"/>
          </a:solidFill>
        </a:fill>
      </a:tcStyle>
    </a:wholeTbl>
    <a:band2H>
      <a:tcTxStyle b="def" i="def"/>
      <a:tcStyle>
        <a:tcBdr/>
        <a:fill>
          <a:solidFill>
            <a:srgbClr val="FFE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6CA"/>
          </a:solidFill>
        </a:fill>
      </a:tcStyle>
    </a:wholeTbl>
    <a:band2H>
      <a:tcTxStyle b="def" i="def"/>
      <a:tcStyle>
        <a:tcBdr/>
        <a:fill>
          <a:solidFill>
            <a:srgbClr val="FDF3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Rockwell Bold"/>
              </a:defRPr>
            </a:pPr>
            <a:r>
              <a:rPr b="0" i="0" strike="noStrike" sz="1800" u="none">
                <a:solidFill>
                  <a:srgbClr val="000000"/>
                </a:solidFill>
                <a:latin typeface="Rockwell Bold"/>
              </a:rPr>
              <a:t>Sales</a:t>
            </a:r>
          </a:p>
        </c:rich>
      </c:tx>
      <c:layout>
        <c:manualLayout>
          <c:xMode val="edge"/>
          <c:yMode val="edge"/>
          <c:x val="0.524906"/>
          <c:y val="0"/>
          <c:w val="0.196661"/>
          <c:h val="0.11937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246473"/>
          <c:y val="0.119379"/>
          <c:w val="0.748527"/>
          <c:h val="0.69098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1"/>
            <c:explosion val="0"/>
            <c:spPr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2"/>
            <c:explosion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chemeClr val="accent4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4"/>
            <c:explosion val="0"/>
            <c:spPr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5"/>
            <c:explosion val="0"/>
            <c:spPr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6"/>
            <c:explosion val="0"/>
            <c:spPr>
              <a:solidFill>
                <a:srgbClr val="2B0200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4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5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6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Rockwel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Rockwel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Sheet1!$B$1:$H$1</c:f>
              <c:strCache>
                <c:ptCount val="0"/>
              </c:strCache>
            </c:strRef>
          </c:cat>
          <c:val>
            <c:numRef>
              <c:f>Sheet1!$B$2:$H$2</c:f>
              <c:numCache>
                <c:ptCount val="7"/>
                <c:pt idx="0">
                  <c:v>5.200000</c:v>
                </c:pt>
                <c:pt idx="1">
                  <c:v>3.200000</c:v>
                </c:pt>
                <c:pt idx="2">
                  <c:v>1.400000</c:v>
                </c:pt>
                <c:pt idx="3">
                  <c:v>1.200000</c:v>
                </c:pt>
                <c:pt idx="4">
                  <c:v>2.000000</c:v>
                </c:pt>
                <c:pt idx="5">
                  <c:v>2.000000</c:v>
                </c:pt>
                <c:pt idx="6">
                  <c:v>2.000000</c:v>
                </c:pt>
              </c:numCache>
            </c:numRef>
          </c:val>
        </c:ser>
        <c:firstSliceAng val="0"/>
        <c:holeSize val="50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01483"/>
          <c:w val="0.741639"/>
          <c:h val="0.098516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595959"/>
              </a:solidFill>
              <a:latin typeface="Rockwel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大家好, 今天我们来简单对比一下主流的微信小程序开发框架, 然后看看我们开发时如何选择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小程序发布 2017年1月9日,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WXS是一套运行在视图层的脚本语言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前端同学一看, 这就是 CSS 嘛, naive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算是 css 子集, 比如这些写法就不支持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组件都有默认样式, 有些默认样式有时也很神奇, 你看这个按钮似乎有个边框, 我试图去掉它, border, shadow, outline 都无效, 用开发者工具一看, 伪元素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不知道这样写的人经历了什么样的思想斗争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等比缩略的方式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大屏应让用户看到更多元素, 按钮等在小屏上不应更小, 不然不方便点击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跟网页开发相比完全就是一个全新的东西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所以我们要保持这三大技术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也就是说前端同学有新东西要学习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小程序发布以来, 各大公司的开发都发布了各种小程序框架. ali remax; jd taro; meituan mpvue; qunar 司徒正美 nanachi; didi mpx, chameleon;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Vue/React 的写法, 甚至还做了个假的 window, document 对象引诱前端同学使用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也就是说前端同学有新东西要学习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或两大技术, 学好用好这两大技术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小程序发布以来, 各大公司的开发都发布了各种小程序框架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完全没有人记得 Angular 用户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Remax 的运行时本质是一个通过 react-reconciler 实现的一个小程序端的渲染器。算是小程序框架里技术最牛的一种方式吧. 但由于用的好像比较少, 咱也不敢用啊. 其实不用的原因是我电脑慢, 编译需要时间较长.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7" name="Shape 4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wepy 跟 mpvue 都是最早做小程序框架的,  taro 2018-04-08 init</a:t>
            </a:r>
          </a:p>
          <a:p>
            <a:pPr>
              <a:defRPr sz="1700"/>
            </a:pPr>
          </a:p>
          <a:p>
            <a:pPr>
              <a:defRPr sz="2100"/>
            </a:pPr>
            <a:r>
              <a:t>小程序发布 2017年1月9日,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而DCloud这家公司就是为开发者而生的，优秀的人才和资源全部是为开发者服务的，产品立项之初广泛调研不同开发者的需求，产品发布后持续迭代，让开发者们使用的更便利。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Taro 框架也在邀请更多的开发者参与进来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5" name="Shape 5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 4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流程上, 小程序开发比网页开发多了一步审核, 而选择的框架部分决定开发难度, 效率, 程序员的辛福感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大家好, 今天我们来简单对比一下主流的微信小程序开发框架, 然后看看我们开发时如何选择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小程序发布 2017年1月9日,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网页开发大家一般在浏览器时调试预览, 小程序需要腾讯提供的开发者工具里调试, 预览, 将代码推到腾讯服务器,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然后登录小程序后台, 将刚提交的代码从开发版本提交入审核, 审核通过后, 再发布到线上, 线上版本有一次回滚机会</a:t>
            </a:r>
          </a:p>
          <a:p>
            <a:pPr>
              <a:defRPr sz="1800"/>
            </a:pP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所以发布掉的版本的里的问题并不能立即修复好并更新到线上; 若有严重问题发布到了线上, 在我们自己的后端API项目可以同时回滚的前提下, 可以同时将后端API项目和小程序回滚一次, 修复并审核通过后我们的后端项目一起再次发布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再来看看运行环境有什么不同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小程序有官方提供的框架, 为什么我们还要用第三方的呢?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pPr/>
            <a:r>
              <a:t>这是小程序开发者工具初始化的一个官方小程序项目目录;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/>
            <a:r>
              <a:t>页面配置里主要写导航条颜色啦, 要不要移除默认导航条, 要不要允许页面刷新, 有些设置后可以在页面逻辑中动态修改有些不可以, 比如 导航条上的文本可以动态修改, 颜色也可以, 返回按钮与右边菜单按钮用黑色风格还是白色风格不能动态修改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Cover template">
    <p:bg>
      <p:bgPr>
        <a:solidFill>
          <a:srgbClr val="C83A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38162" y="4886642"/>
            <a:ext cx="7740651" cy="447359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3000">
                <a:latin typeface="Roboto Slab"/>
                <a:ea typeface="Roboto Slab"/>
                <a:cs typeface="Roboto Slab"/>
                <a:sym typeface="Roboto Slab"/>
              </a:defRPr>
            </a:lvl1pPr>
            <a:lvl2pPr marL="740266" indent="-292210" algn="ctr">
              <a:defRPr sz="3000">
                <a:latin typeface="Roboto Slab"/>
                <a:ea typeface="Roboto Slab"/>
                <a:cs typeface="Roboto Slab"/>
                <a:sym typeface="Roboto Slab"/>
              </a:defRPr>
            </a:lvl2pPr>
            <a:lvl3pPr marL="1249839" indent="-353728" algn="ctr">
              <a:defRPr sz="3000">
                <a:latin typeface="Roboto Slab"/>
                <a:ea typeface="Roboto Slab"/>
                <a:cs typeface="Roboto Slab"/>
                <a:sym typeface="Roboto Slab"/>
              </a:defRPr>
            </a:lvl3pPr>
            <a:lvl4pPr marL="1739511" indent="-395343" algn="ctr">
              <a:defRPr sz="3000">
                <a:latin typeface="Roboto Slab"/>
                <a:ea typeface="Roboto Slab"/>
                <a:cs typeface="Roboto Slab"/>
                <a:sym typeface="Roboto Slab"/>
              </a:defRPr>
            </a:lvl4pPr>
            <a:lvl5pPr marL="2187567" indent="-395342" algn="ctr">
              <a:defRPr sz="3000"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ext Placeholder 19"/>
          <p:cNvSpPr/>
          <p:nvPr>
            <p:ph type="body" sz="quarter" idx="21"/>
          </p:nvPr>
        </p:nvSpPr>
        <p:spPr>
          <a:xfrm>
            <a:off x="538162" y="5404803"/>
            <a:ext cx="7740651" cy="36607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Text Placeholder 19"/>
          <p:cNvSpPr/>
          <p:nvPr>
            <p:ph type="body" sz="quarter" idx="22"/>
          </p:nvPr>
        </p:nvSpPr>
        <p:spPr>
          <a:xfrm>
            <a:off x="548323" y="5862003"/>
            <a:ext cx="7740651" cy="36607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Picture Placeholder 7"/>
          <p:cNvSpPr/>
          <p:nvPr>
            <p:ph type="pic" idx="23"/>
          </p:nvPr>
        </p:nvSpPr>
        <p:spPr>
          <a:xfrm>
            <a:off x="0" y="0"/>
            <a:ext cx="8961440" cy="43592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" name="Picture Placeholder 2"/>
          <p:cNvSpPr/>
          <p:nvPr>
            <p:ph type="pic" sz="quarter" idx="24"/>
          </p:nvPr>
        </p:nvSpPr>
        <p:spPr>
          <a:xfrm>
            <a:off x="681037" y="731837"/>
            <a:ext cx="2925764" cy="1189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6416675" y="6240781"/>
            <a:ext cx="230828" cy="2311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 Cover template">
    <p:bg>
      <p:bgPr>
        <a:solidFill>
          <a:srgbClr val="C83A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80" y="4013200"/>
            <a:ext cx="3270847" cy="82296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792162" y="5130801"/>
            <a:ext cx="5253040" cy="13509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900"/>
            </a:lvl1pPr>
            <a:lvl2pPr marL="535718" indent="-87663">
              <a:lnSpc>
                <a:spcPct val="100000"/>
              </a:lnSpc>
              <a:defRPr sz="900"/>
            </a:lvl2pPr>
            <a:lvl3pPr marL="1002230" indent="-106118">
              <a:lnSpc>
                <a:spcPct val="100000"/>
              </a:lnSpc>
              <a:defRPr sz="900"/>
            </a:lvl3pPr>
            <a:lvl4pPr marL="1462770" indent="-118603">
              <a:lnSpc>
                <a:spcPct val="100000"/>
              </a:lnSpc>
              <a:defRPr sz="900"/>
            </a:lvl4pPr>
            <a:lvl5pPr marL="1910826" indent="-118603">
              <a:lnSpc>
                <a:spcPct val="100000"/>
              </a:lnSpc>
              <a:defRPr sz="9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6416675" y="6240781"/>
            <a:ext cx="230828" cy="2311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 templa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403600" cy="6242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0"/>
          <p:cNvSpPr/>
          <p:nvPr/>
        </p:nvSpPr>
        <p:spPr>
          <a:xfrm>
            <a:off x="4053840" y="1141789"/>
            <a:ext cx="1432562" cy="45721"/>
          </a:xfrm>
          <a:prstGeom prst="rect">
            <a:avLst/>
          </a:prstGeom>
          <a:solidFill>
            <a:srgbClr val="C83A3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4053840" y="558165"/>
            <a:ext cx="4291650" cy="4476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sz="half" idx="1"/>
          </p:nvPr>
        </p:nvSpPr>
        <p:spPr>
          <a:xfrm>
            <a:off x="4054475" y="1584325"/>
            <a:ext cx="4291013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Picture Placeholder 6"/>
          <p:cNvSpPr/>
          <p:nvPr>
            <p:ph type="pic" sz="half" idx="21"/>
          </p:nvPr>
        </p:nvSpPr>
        <p:spPr>
          <a:xfrm>
            <a:off x="-1271" y="0"/>
            <a:ext cx="3405190" cy="62452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width template"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4"/>
          <p:cNvSpPr/>
          <p:nvPr/>
        </p:nvSpPr>
        <p:spPr>
          <a:xfrm>
            <a:off x="680719" y="1223070"/>
            <a:ext cx="1432562" cy="45721"/>
          </a:xfrm>
          <a:prstGeom prst="rect">
            <a:avLst/>
          </a:prstGeom>
          <a:solidFill>
            <a:srgbClr val="C83A3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675874" y="558163"/>
            <a:ext cx="7602937" cy="44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670559" y="1584325"/>
            <a:ext cx="7608253" cy="762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Picture Placeholder 19"/>
          <p:cNvSpPr/>
          <p:nvPr>
            <p:ph type="pic" idx="21"/>
          </p:nvPr>
        </p:nvSpPr>
        <p:spPr>
          <a:xfrm>
            <a:off x="676275" y="2581275"/>
            <a:ext cx="7602540" cy="35861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raphs template"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680719" y="1223070"/>
            <a:ext cx="1432562" cy="45721"/>
          </a:xfrm>
          <a:prstGeom prst="rect">
            <a:avLst/>
          </a:prstGeom>
          <a:solidFill>
            <a:srgbClr val="C83A3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675874" y="558163"/>
            <a:ext cx="7602937" cy="44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670559" y="1584325"/>
            <a:ext cx="7608253" cy="762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50" name="Chart 5"/>
          <p:cNvGraphicFramePr/>
          <p:nvPr/>
        </p:nvGraphicFramePr>
        <p:xfrm>
          <a:off x="2571777" y="2823570"/>
          <a:ext cx="3018973" cy="323370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with image template"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14"/>
          <p:cNvSpPr/>
          <p:nvPr>
            <p:ph type="pic" idx="21"/>
          </p:nvPr>
        </p:nvSpPr>
        <p:spPr>
          <a:xfrm>
            <a:off x="1412241" y="0"/>
            <a:ext cx="7549199" cy="62277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61" name="Picture 8"/>
          <p:cNvGrpSpPr/>
          <p:nvPr/>
        </p:nvGrpSpPr>
        <p:grpSpPr>
          <a:xfrm>
            <a:off x="0" y="0"/>
            <a:ext cx="8961440" cy="6228083"/>
            <a:chOff x="0" y="0"/>
            <a:chExt cx="8961439" cy="6228082"/>
          </a:xfrm>
        </p:grpSpPr>
        <p:sp>
          <p:nvSpPr>
            <p:cNvPr id="59" name="Rectangle"/>
            <p:cNvSpPr/>
            <p:nvPr/>
          </p:nvSpPr>
          <p:spPr>
            <a:xfrm>
              <a:off x="0" y="-1"/>
              <a:ext cx="8961441" cy="622808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Rockwell"/>
                  <a:ea typeface="Rockwell"/>
                  <a:cs typeface="Rockwell"/>
                  <a:sym typeface="Rockwell"/>
                </a:defRPr>
              </a:pPr>
            </a:p>
          </p:txBody>
        </p:sp>
        <p:pic>
          <p:nvPicPr>
            <p:cNvPr id="60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1440" cy="6228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" name="Picture Placeholder 16"/>
          <p:cNvSpPr/>
          <p:nvPr>
            <p:ph type="pic" idx="22"/>
          </p:nvPr>
        </p:nvSpPr>
        <p:spPr>
          <a:xfrm>
            <a:off x="1412875" y="0"/>
            <a:ext cx="7548565" cy="62277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2672077" y="1848484"/>
            <a:ext cx="5606736" cy="44767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quarter" idx="1"/>
          </p:nvPr>
        </p:nvSpPr>
        <p:spPr>
          <a:xfrm>
            <a:off x="2672077" y="2424427"/>
            <a:ext cx="5606736" cy="186309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093" y="0"/>
            <a:ext cx="1861773" cy="622776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without image template"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2661921" y="1848484"/>
            <a:ext cx="5019041" cy="4476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852758" cy="6197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ight image templa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stimonial templa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10"/>
          <p:cNvSpPr/>
          <p:nvPr>
            <p:ph type="pic" sz="quarter" idx="21"/>
          </p:nvPr>
        </p:nvSpPr>
        <p:spPr>
          <a:xfrm>
            <a:off x="660400" y="1655763"/>
            <a:ext cx="2468565" cy="29368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3576637" y="1666875"/>
            <a:ext cx="4814888" cy="38544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marL="642862" indent="-194805"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marL="1131930" indent="-235817"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marL="1607729" indent="-263562"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marL="2055785" indent="-263562"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4"/>
          <p:cNvSpPr/>
          <p:nvPr>
            <p:ph type="body" sz="quarter" idx="22"/>
          </p:nvPr>
        </p:nvSpPr>
        <p:spPr>
          <a:xfrm>
            <a:off x="3586798" y="2185035"/>
            <a:ext cx="4814889" cy="38544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Text Placeholder 23"/>
          <p:cNvSpPr/>
          <p:nvPr>
            <p:ph type="body" sz="quarter" idx="23"/>
          </p:nvPr>
        </p:nvSpPr>
        <p:spPr>
          <a:xfrm>
            <a:off x="3576637" y="2703195"/>
            <a:ext cx="4825049" cy="188944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size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6"/>
          <p:cNvSpPr/>
          <p:nvPr>
            <p:ph type="pic" idx="21"/>
          </p:nvPr>
        </p:nvSpPr>
        <p:spPr>
          <a:xfrm>
            <a:off x="0" y="0"/>
            <a:ext cx="8961440" cy="625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Picture Placeholder 2"/>
          <p:cNvSpPr/>
          <p:nvPr>
            <p:ph type="pic" sz="quarter" idx="22"/>
          </p:nvPr>
        </p:nvSpPr>
        <p:spPr>
          <a:xfrm>
            <a:off x="660400" y="1222375"/>
            <a:ext cx="1431925" cy="46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660399" y="1223070"/>
            <a:ext cx="1432563" cy="45721"/>
          </a:xfrm>
          <a:prstGeom prst="rect">
            <a:avLst/>
          </a:prstGeom>
          <a:solidFill>
            <a:srgbClr val="C83A3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0559" y="558163"/>
            <a:ext cx="7608253" cy="44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0559" y="1584325"/>
            <a:ext cx="7608253" cy="457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38480" y="6423343"/>
            <a:ext cx="230828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1pPr>
      <a:lvl2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2pPr>
      <a:lvl3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3pPr>
      <a:lvl4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4pPr>
      <a:lvl5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5pPr>
      <a:lvl6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6pPr>
      <a:lvl7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7pPr>
      <a:lvl8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8pPr>
      <a:lvl9pPr marL="0" marR="0" indent="0" algn="l" defTabSz="8961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Roboto Slab"/>
          <a:ea typeface="Roboto Slab"/>
          <a:cs typeface="Roboto Slab"/>
          <a:sym typeface="Roboto Slab"/>
        </a:defRPr>
      </a:lvl9pPr>
    </p:titleStyle>
    <p:bodyStyle>
      <a:lvl1pPr marL="0" marR="0" indent="0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654851" marR="0" indent="-206795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120138" marR="0" indent="-224027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588562" marR="0" indent="-244393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061056" marR="0" indent="-268833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398416" marR="0" indent="-158137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2846472" marR="0" indent="-158137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294529" marR="0" indent="-158137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742585" marR="0" indent="-158136" algn="l" defTabSz="896111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Relationship Id="rId13" Type="http://schemas.openxmlformats.org/officeDocument/2006/relationships/image" Target="../media/image10.tif"/><Relationship Id="rId14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tif"/><Relationship Id="rId5" Type="http://schemas.openxmlformats.org/officeDocument/2006/relationships/image" Target="../media/image25.png"/><Relationship Id="rId6" Type="http://schemas.openxmlformats.org/officeDocument/2006/relationships/image" Target="../media/image14.tif"/><Relationship Id="rId7" Type="http://schemas.openxmlformats.org/officeDocument/2006/relationships/image" Target="../media/image1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"/><Relationship Id="rId4" Type="http://schemas.openxmlformats.org/officeDocument/2006/relationships/image" Target="../media/image4.png"/><Relationship Id="rId5" Type="http://schemas.openxmlformats.org/officeDocument/2006/relationships/image" Target="../media/image13.tif"/><Relationship Id="rId6" Type="http://schemas.openxmlformats.org/officeDocument/2006/relationships/image" Target="../media/image25.png"/><Relationship Id="rId7" Type="http://schemas.openxmlformats.org/officeDocument/2006/relationships/image" Target="../media/image14.tif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Relationship Id="rId13" Type="http://schemas.openxmlformats.org/officeDocument/2006/relationships/image" Target="../media/image10.tif"/><Relationship Id="rId14" Type="http://schemas.openxmlformats.org/officeDocument/2006/relationships/image" Target="../media/image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4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4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4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hyperlink" Target="https://uniapp.dcloud.io/select" TargetMode="Externa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6.png"/><Relationship Id="rId4" Type="http://schemas.openxmlformats.org/officeDocument/2006/relationships/image" Target="../media/image17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7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5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8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9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0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1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2.tif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1"/>
          <p:cNvSpPr txBox="1"/>
          <p:nvPr>
            <p:ph type="body" sz="quarter" idx="1"/>
          </p:nvPr>
        </p:nvSpPr>
        <p:spPr>
          <a:xfrm>
            <a:off x="652461" y="1714500"/>
            <a:ext cx="5253041" cy="135096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// @bond</a:t>
            </a:r>
          </a:p>
        </p:txBody>
      </p:sp>
      <p:sp>
        <p:nvSpPr>
          <p:cNvPr id="123" name="小程序框架对比与选择"/>
          <p:cNvSpPr txBox="1"/>
          <p:nvPr/>
        </p:nvSpPr>
        <p:spPr>
          <a:xfrm>
            <a:off x="563631" y="751862"/>
            <a:ext cx="7178290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小程序框架对比与选择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95" name="index.json 页面配置…"/>
          <p:cNvSpPr txBox="1"/>
          <p:nvPr/>
        </p:nvSpPr>
        <p:spPr>
          <a:xfrm>
            <a:off x="511644" y="1386379"/>
            <a:ext cx="4429469" cy="381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index.json	页面配置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index.js	           页面逻辑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index.wxml	页面结构(模版)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index.wxss	页面样式</a:t>
            </a:r>
          </a:p>
        </p:txBody>
      </p:sp>
      <p:sp>
        <p:nvSpPr>
          <p:cNvPr id="196" name="Title 3"/>
          <p:cNvSpPr txBox="1"/>
          <p:nvPr/>
        </p:nvSpPr>
        <p:spPr>
          <a:xfrm>
            <a:off x="523726" y="515288"/>
            <a:ext cx="3737631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mina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9706" y="123065"/>
            <a:ext cx="3995604" cy="614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02" name="Title 3"/>
          <p:cNvSpPr txBox="1"/>
          <p:nvPr/>
        </p:nvSpPr>
        <p:spPr>
          <a:xfrm>
            <a:off x="632464" y="491125"/>
            <a:ext cx="7734656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index.json 页面配置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585" y="1501556"/>
            <a:ext cx="9220511" cy="4220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08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index.wxml 小程序页面结构(模版)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041" y="1611574"/>
            <a:ext cx="11351854" cy="4303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1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数据绑定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001" y="2391251"/>
            <a:ext cx="5776081" cy="1805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1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列表渲染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708" y="2727780"/>
            <a:ext cx="8229005" cy="1402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2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条件渲染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464" y="2384183"/>
            <a:ext cx="7688572" cy="2089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2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wxs = Vue Filter / Angular Pipe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126" y="1806067"/>
            <a:ext cx="7817266" cy="3245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3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Vue Filter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035" y="1452218"/>
            <a:ext cx="10261229" cy="458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3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index.wxss 页面样式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2589" y="324657"/>
            <a:ext cx="11341120" cy="5819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4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css?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351" y="1592895"/>
            <a:ext cx="6084300" cy="3952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31283" t="0" r="27922" b="0"/>
          <a:stretch>
            <a:fillRect/>
          </a:stretch>
        </p:blipFill>
        <p:spPr>
          <a:xfrm>
            <a:off x="779065" y="671606"/>
            <a:ext cx="5673398" cy="5794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447" y="1489739"/>
            <a:ext cx="776078" cy="77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375" y="1489739"/>
            <a:ext cx="776076" cy="77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600" y="3407369"/>
            <a:ext cx="1323178" cy="3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12521" y="1659412"/>
            <a:ext cx="1042806" cy="43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80081" y="3381562"/>
            <a:ext cx="1105196" cy="374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53255" y="3255061"/>
            <a:ext cx="627348" cy="62734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mpvue 19.3k"/>
          <p:cNvSpPr txBox="1"/>
          <p:nvPr/>
        </p:nvSpPr>
        <p:spPr>
          <a:xfrm>
            <a:off x="3331833" y="2312470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mpvue 19.3k</a:t>
            </a:r>
          </a:p>
        </p:txBody>
      </p:sp>
      <p:sp>
        <p:nvSpPr>
          <p:cNvPr id="135" name="uni-app 17.3k"/>
          <p:cNvSpPr txBox="1"/>
          <p:nvPr/>
        </p:nvSpPr>
        <p:spPr>
          <a:xfrm>
            <a:off x="623606" y="3874372"/>
            <a:ext cx="1647305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46708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uni-app 17.3k</a:t>
            </a:r>
          </a:p>
        </p:txBody>
      </p:sp>
      <p:sp>
        <p:nvSpPr>
          <p:cNvPr id="136" name="Taro 23.5k"/>
          <p:cNvSpPr txBox="1"/>
          <p:nvPr/>
        </p:nvSpPr>
        <p:spPr>
          <a:xfrm>
            <a:off x="5148514" y="2281275"/>
            <a:ext cx="1370817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Taro 23.5k</a:t>
            </a:r>
          </a:p>
        </p:txBody>
      </p:sp>
      <p:sp>
        <p:nvSpPr>
          <p:cNvPr id="137" name="Nanachi 2.9k"/>
          <p:cNvSpPr txBox="1"/>
          <p:nvPr/>
        </p:nvSpPr>
        <p:spPr>
          <a:xfrm>
            <a:off x="3543782" y="3874372"/>
            <a:ext cx="1480195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Nanachi 2.9k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76754" y="3345676"/>
            <a:ext cx="1286869" cy="44611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Mpx 2k"/>
          <p:cNvSpPr txBox="1"/>
          <p:nvPr/>
        </p:nvSpPr>
        <p:spPr>
          <a:xfrm>
            <a:off x="4962242" y="3874372"/>
            <a:ext cx="1743364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Mpx 2k</a:t>
            </a:r>
          </a:p>
        </p:txBody>
      </p:sp>
      <p:sp>
        <p:nvSpPr>
          <p:cNvPr id="140" name="Remax 2k"/>
          <p:cNvSpPr txBox="1"/>
          <p:nvPr/>
        </p:nvSpPr>
        <p:spPr>
          <a:xfrm>
            <a:off x="2043277" y="3905567"/>
            <a:ext cx="1647305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Remax 2k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25329" y="3345912"/>
            <a:ext cx="445645" cy="44564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hameleon 7.1k"/>
          <p:cNvSpPr txBox="1"/>
          <p:nvPr/>
        </p:nvSpPr>
        <p:spPr>
          <a:xfrm>
            <a:off x="6376468" y="3874372"/>
            <a:ext cx="2253260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Chameleon 7.1k</a:t>
            </a:r>
          </a:p>
        </p:txBody>
      </p:sp>
      <p:sp>
        <p:nvSpPr>
          <p:cNvPr id="143" name="WePY 19.6k"/>
          <p:cNvSpPr txBox="1"/>
          <p:nvPr/>
        </p:nvSpPr>
        <p:spPr>
          <a:xfrm>
            <a:off x="1786759" y="2312468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WePY 19.6k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038996" y="4436459"/>
            <a:ext cx="875592" cy="87559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updated at 2020-01-08"/>
          <p:cNvSpPr txBox="1"/>
          <p:nvPr/>
        </p:nvSpPr>
        <p:spPr>
          <a:xfrm>
            <a:off x="126281" y="6232635"/>
            <a:ext cx="2531817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495300">
              <a:lnSpc>
                <a:spcPct val="120000"/>
              </a:lnSpc>
              <a:defRPr>
                <a:solidFill>
                  <a:srgbClr val="6C6C6C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updated at 2020-01-08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504399" y="4593013"/>
            <a:ext cx="725061" cy="6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megalo 1.5k"/>
          <p:cNvSpPr txBox="1"/>
          <p:nvPr/>
        </p:nvSpPr>
        <p:spPr>
          <a:xfrm>
            <a:off x="2043277" y="5306005"/>
            <a:ext cx="1743364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megalo 1.5k</a:t>
            </a:r>
          </a:p>
        </p:txBody>
      </p:sp>
      <p:sp>
        <p:nvSpPr>
          <p:cNvPr id="148" name="wxa 42"/>
          <p:cNvSpPr txBox="1"/>
          <p:nvPr/>
        </p:nvSpPr>
        <p:spPr>
          <a:xfrm>
            <a:off x="3653097" y="5306005"/>
            <a:ext cx="1647307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wxa 42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02430" y="4419462"/>
            <a:ext cx="1262986" cy="974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kbone 1k"/>
          <p:cNvSpPr txBox="1"/>
          <p:nvPr/>
        </p:nvSpPr>
        <p:spPr>
          <a:xfrm>
            <a:off x="5010270" y="5306005"/>
            <a:ext cx="1647306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kbone 1k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47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css?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593" y="1226451"/>
            <a:ext cx="4034725" cy="907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7573" y="2242146"/>
            <a:ext cx="2184402" cy="111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99316" y="2705100"/>
            <a:ext cx="2717802" cy="144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05458" y="4129859"/>
            <a:ext cx="2730502" cy="156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51" grpId="3"/>
      <p:bldP build="whole" bldLvl="1" animBg="1" rev="0" advAuto="0" spid="250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5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css?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3414" y="1700255"/>
            <a:ext cx="5175992" cy="408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907" y="4210244"/>
            <a:ext cx="2261343" cy="1468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6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rpx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009" y="1424913"/>
            <a:ext cx="8107067" cy="3681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67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rpx 等比缩放风格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8828" t="6176" r="38232" b="5183"/>
          <a:stretch>
            <a:fillRect/>
          </a:stretch>
        </p:blipFill>
        <p:spPr>
          <a:xfrm>
            <a:off x="510498" y="2177871"/>
            <a:ext cx="1603830" cy="329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7682" y="2634745"/>
            <a:ext cx="1329388" cy="237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7870" t="7175" r="9451" b="5949"/>
          <a:stretch>
            <a:fillRect/>
          </a:stretch>
        </p:blipFill>
        <p:spPr>
          <a:xfrm>
            <a:off x="2960919" y="1521327"/>
            <a:ext cx="2002107" cy="407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6246" y="2009520"/>
            <a:ext cx="1731581" cy="3098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86795" y="233195"/>
            <a:ext cx="3525555" cy="5368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9475" y="851676"/>
            <a:ext cx="2341442" cy="4189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795" y="233195"/>
            <a:ext cx="3525555" cy="536845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79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px 响应式风格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38828" t="6176" r="38232" b="5183"/>
          <a:stretch>
            <a:fillRect/>
          </a:stretch>
        </p:blipFill>
        <p:spPr>
          <a:xfrm>
            <a:off x="510498" y="2177871"/>
            <a:ext cx="1603830" cy="329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7682" y="2634745"/>
            <a:ext cx="1329388" cy="237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67870" t="7175" r="9451" b="5949"/>
          <a:stretch>
            <a:fillRect/>
          </a:stretch>
        </p:blipFill>
        <p:spPr>
          <a:xfrm>
            <a:off x="2960919" y="1521327"/>
            <a:ext cx="2002107" cy="407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97683" y="2052285"/>
            <a:ext cx="1728708" cy="307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87106" y="843320"/>
            <a:ext cx="2346257" cy="4175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89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默认组件 </a:t>
            </a:r>
          </a:p>
        </p:txBody>
      </p:sp>
      <p:sp>
        <p:nvSpPr>
          <p:cNvPr id="290" name="cover-view…"/>
          <p:cNvSpPr txBox="1"/>
          <p:nvPr/>
        </p:nvSpPr>
        <p:spPr>
          <a:xfrm>
            <a:off x="511644" y="1386379"/>
            <a:ext cx="4429469" cy="381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cover-view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cover-image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view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scroll-view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swiper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video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button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9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原生组件</a:t>
            </a:r>
          </a:p>
        </p:txBody>
      </p:sp>
      <p:sp>
        <p:nvSpPr>
          <p:cNvPr id="294" name="camera…"/>
          <p:cNvSpPr txBox="1"/>
          <p:nvPr/>
        </p:nvSpPr>
        <p:spPr>
          <a:xfrm>
            <a:off x="511644" y="1386379"/>
            <a:ext cx="8032334" cy="4509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camera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canvas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input（仅在focus时表现为原生组件）</a:t>
            </a:r>
            <a:r>
              <a:rPr sz="1000"/>
              <a:t>[bond: 用户点输入框时闪了一下我真的木有办法 😭]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live-player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live-pusher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map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textarea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297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"无穷无尽" 的限制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096" y="1378486"/>
            <a:ext cx="7835308" cy="450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598" y="1159733"/>
            <a:ext cx="3879894" cy="31248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0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覆盖在原生组件上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888" y="2437583"/>
            <a:ext cx="11279601" cy="1628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0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原生组件与其它组件同层渲染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98" y="2262885"/>
            <a:ext cx="10194068" cy="174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55" name="Title 3"/>
          <p:cNvSpPr txBox="1"/>
          <p:nvPr>
            <p:ph type="title" idx="4294967295"/>
          </p:nvPr>
        </p:nvSpPr>
        <p:spPr>
          <a:xfrm>
            <a:off x="1208774" y="2730969"/>
            <a:ext cx="6983370" cy="1025813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 defTabSz="825500">
              <a:lnSpc>
                <a:spcPct val="120000"/>
              </a:lnSpc>
              <a:defRPr sz="25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小程序开发跟网页开发流程有什么不同?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1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原生组件设置 z-index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031" y="2454075"/>
            <a:ext cx="12491599" cy="1949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9602" y="1205392"/>
            <a:ext cx="1321879" cy="1161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15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index.js	页面逻辑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146"/>
          <a:stretch>
            <a:fillRect/>
          </a:stretch>
        </p:blipFill>
        <p:spPr>
          <a:xfrm>
            <a:off x="4539500" y="6723"/>
            <a:ext cx="6464213" cy="6137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19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index.js	页面逻辑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4760" y="-1431755"/>
            <a:ext cx="5404173" cy="7473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2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小程序 API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011" y="1150771"/>
            <a:ext cx="8953502" cy="5187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27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我还想要</a:t>
            </a:r>
          </a:p>
        </p:txBody>
      </p:sp>
      <p:sp>
        <p:nvSpPr>
          <p:cNvPr id="328" name="组件化…"/>
          <p:cNvSpPr txBox="1"/>
          <p:nvPr/>
        </p:nvSpPr>
        <p:spPr>
          <a:xfrm>
            <a:off x="511644" y="1386379"/>
            <a:ext cx="3835174" cy="541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组件化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单页面组件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store/状态管理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计算属性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watchers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mixin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使用 npm 安装第三方依赖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跨页面传递消息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promise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async/await</a:t>
            </a:r>
          </a:p>
        </p:txBody>
      </p:sp>
      <p:sp>
        <p:nvSpPr>
          <p:cNvPr id="329" name="webpack/图片压缩/内容替换…"/>
          <p:cNvSpPr txBox="1"/>
          <p:nvPr/>
        </p:nvSpPr>
        <p:spPr>
          <a:xfrm>
            <a:off x="4565701" y="1386379"/>
            <a:ext cx="4016841" cy="541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webpack/图片压缩/内容替换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redux/redux-thunk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TypeScript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ESLint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Sass/Less/Stylus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RxJS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3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自定义组件 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98" y="1063955"/>
            <a:ext cx="8953501" cy="5106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3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API Promise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994" y="1030131"/>
            <a:ext cx="8953501" cy="5141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4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Behavior = computed/watch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6679" b="0"/>
          <a:stretch>
            <a:fillRect/>
          </a:stretch>
        </p:blipFill>
        <p:spPr>
          <a:xfrm>
            <a:off x="536683" y="1134129"/>
            <a:ext cx="654464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4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npm 支持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367" y="1252951"/>
            <a:ext cx="8953501" cy="3854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48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模块化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850" y="1648091"/>
            <a:ext cx="5953569" cy="35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58" name="Title 3"/>
          <p:cNvSpPr txBox="1"/>
          <p:nvPr>
            <p:ph type="title" idx="4294967295"/>
          </p:nvPr>
        </p:nvSpPr>
        <p:spPr>
          <a:xfrm>
            <a:off x="439152" y="551535"/>
            <a:ext cx="3737631" cy="627446"/>
          </a:xfrm>
          <a:prstGeom prst="rect">
            <a:avLst/>
          </a:prstGeom>
        </p:spPr>
        <p:txBody>
          <a:bodyPr lIns="50800" tIns="50800" rIns="50800" bIns="50800"/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网页开发</a:t>
            </a:r>
          </a:p>
        </p:txBody>
      </p:sp>
      <p:sp>
        <p:nvSpPr>
          <p:cNvPr id="159" name="小程序开发"/>
          <p:cNvSpPr txBox="1"/>
          <p:nvPr/>
        </p:nvSpPr>
        <p:spPr>
          <a:xfrm>
            <a:off x="4292829" y="551535"/>
            <a:ext cx="4108021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小程序开发</a:t>
            </a:r>
          </a:p>
        </p:txBody>
      </p:sp>
      <p:sp>
        <p:nvSpPr>
          <p:cNvPr id="160" name="...…"/>
          <p:cNvSpPr txBox="1"/>
          <p:nvPr/>
        </p:nvSpPr>
        <p:spPr>
          <a:xfrm>
            <a:off x="439152" y="1543445"/>
            <a:ext cx="3737631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选框架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开发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测试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发布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  <p:sp>
        <p:nvSpPr>
          <p:cNvPr id="161" name="...…"/>
          <p:cNvSpPr txBox="1"/>
          <p:nvPr/>
        </p:nvSpPr>
        <p:spPr>
          <a:xfrm>
            <a:off x="4329076" y="1543445"/>
            <a:ext cx="4035528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选框架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开发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测试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审核(1-7个工作日)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发布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5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EventChannel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125" b="0"/>
          <a:stretch>
            <a:fillRect/>
          </a:stretch>
        </p:blipFill>
        <p:spPr>
          <a:xfrm>
            <a:off x="410729" y="1210931"/>
            <a:ext cx="6418487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56" name="DSL"/>
          <p:cNvSpPr txBox="1"/>
          <p:nvPr/>
        </p:nvSpPr>
        <p:spPr>
          <a:xfrm>
            <a:off x="585720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DSL</a:t>
            </a:r>
          </a:p>
        </p:txBody>
      </p:sp>
      <p:sp>
        <p:nvSpPr>
          <p:cNvPr id="357" name="领域特定语言"/>
          <p:cNvSpPr txBox="1"/>
          <p:nvPr/>
        </p:nvSpPr>
        <p:spPr>
          <a:xfrm>
            <a:off x="585720" y="3709170"/>
            <a:ext cx="7145340" cy="860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领域特定语言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62" name="Vue/React/Angular"/>
          <p:cNvSpPr txBox="1"/>
          <p:nvPr/>
        </p:nvSpPr>
        <p:spPr>
          <a:xfrm>
            <a:off x="585720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Vue/React/Angular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67" name="mina/Vue/React/Angular"/>
          <p:cNvSpPr txBox="1"/>
          <p:nvPr/>
        </p:nvSpPr>
        <p:spPr>
          <a:xfrm>
            <a:off x="585720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mina/Vue/React/Angular</a:t>
            </a: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486" y="3888078"/>
            <a:ext cx="1257302" cy="1257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7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kbone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491" y="1162365"/>
            <a:ext cx="8953501" cy="3615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372" y="4156512"/>
            <a:ext cx="8953502" cy="218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80" name="mina/kbone/Vue/React/Angular"/>
          <p:cNvSpPr txBox="1"/>
          <p:nvPr/>
        </p:nvSpPr>
        <p:spPr>
          <a:xfrm>
            <a:off x="585720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784225">
              <a:lnSpc>
                <a:spcPct val="120000"/>
              </a:lnSpc>
              <a:defRPr sz="3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mina/kbone/Vue/React/Angular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486" y="3888078"/>
            <a:ext cx="1257302" cy="1257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86" name="Vue/React"/>
          <p:cNvSpPr txBox="1"/>
          <p:nvPr/>
        </p:nvSpPr>
        <p:spPr>
          <a:xfrm>
            <a:off x="585720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Vue/React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543" y="588897"/>
            <a:ext cx="7839644" cy="513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7447" y="1489739"/>
            <a:ext cx="776078" cy="77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2375" y="1489739"/>
            <a:ext cx="776076" cy="77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600" y="3407369"/>
            <a:ext cx="1323178" cy="3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12521" y="1659412"/>
            <a:ext cx="1042806" cy="43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80081" y="3381562"/>
            <a:ext cx="1105196" cy="374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53255" y="3255061"/>
            <a:ext cx="627348" cy="627347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mpvue 19.3k"/>
          <p:cNvSpPr txBox="1"/>
          <p:nvPr/>
        </p:nvSpPr>
        <p:spPr>
          <a:xfrm>
            <a:off x="3331833" y="2312470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mpvue 19.3k</a:t>
            </a:r>
          </a:p>
        </p:txBody>
      </p:sp>
      <p:sp>
        <p:nvSpPr>
          <p:cNvPr id="401" name="uni-app 17.3k"/>
          <p:cNvSpPr txBox="1"/>
          <p:nvPr/>
        </p:nvSpPr>
        <p:spPr>
          <a:xfrm>
            <a:off x="623606" y="3874372"/>
            <a:ext cx="1647305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46708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uni-app 17.3k</a:t>
            </a:r>
          </a:p>
        </p:txBody>
      </p:sp>
      <p:sp>
        <p:nvSpPr>
          <p:cNvPr id="402" name="Taro 23.5k"/>
          <p:cNvSpPr txBox="1"/>
          <p:nvPr/>
        </p:nvSpPr>
        <p:spPr>
          <a:xfrm>
            <a:off x="5148514" y="2281275"/>
            <a:ext cx="1370817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Taro 23.5k</a:t>
            </a:r>
          </a:p>
        </p:txBody>
      </p:sp>
      <p:sp>
        <p:nvSpPr>
          <p:cNvPr id="403" name="Nanachi 2.9k"/>
          <p:cNvSpPr txBox="1"/>
          <p:nvPr/>
        </p:nvSpPr>
        <p:spPr>
          <a:xfrm>
            <a:off x="3543782" y="3874372"/>
            <a:ext cx="1480195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Nanachi 2.9k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76754" y="3345676"/>
            <a:ext cx="1286869" cy="44611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Mpx 2k"/>
          <p:cNvSpPr txBox="1"/>
          <p:nvPr/>
        </p:nvSpPr>
        <p:spPr>
          <a:xfrm>
            <a:off x="4962242" y="3874372"/>
            <a:ext cx="1743364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Mpx 2k</a:t>
            </a:r>
          </a:p>
        </p:txBody>
      </p:sp>
      <p:sp>
        <p:nvSpPr>
          <p:cNvPr id="406" name="Remax 2k"/>
          <p:cNvSpPr txBox="1"/>
          <p:nvPr/>
        </p:nvSpPr>
        <p:spPr>
          <a:xfrm>
            <a:off x="2043277" y="3905567"/>
            <a:ext cx="1647305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Remax 2k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25329" y="3345912"/>
            <a:ext cx="445645" cy="44564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hameleon 7.1k"/>
          <p:cNvSpPr txBox="1"/>
          <p:nvPr/>
        </p:nvSpPr>
        <p:spPr>
          <a:xfrm>
            <a:off x="6376468" y="3874372"/>
            <a:ext cx="2253260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Chameleon 7.1k</a:t>
            </a:r>
          </a:p>
        </p:txBody>
      </p:sp>
      <p:sp>
        <p:nvSpPr>
          <p:cNvPr id="409" name="WePY 19.6k"/>
          <p:cNvSpPr txBox="1"/>
          <p:nvPr/>
        </p:nvSpPr>
        <p:spPr>
          <a:xfrm>
            <a:off x="1786759" y="2312468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WePY 19.6k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038996" y="4436459"/>
            <a:ext cx="875592" cy="87559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updated at 2020-01-08"/>
          <p:cNvSpPr txBox="1"/>
          <p:nvPr/>
        </p:nvSpPr>
        <p:spPr>
          <a:xfrm>
            <a:off x="126281" y="6232635"/>
            <a:ext cx="2531817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495300">
              <a:lnSpc>
                <a:spcPct val="120000"/>
              </a:lnSpc>
              <a:defRPr>
                <a:solidFill>
                  <a:srgbClr val="6C6C6C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updated at 2020-01-08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504399" y="4593013"/>
            <a:ext cx="725061" cy="6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megalo 1.5k"/>
          <p:cNvSpPr txBox="1"/>
          <p:nvPr/>
        </p:nvSpPr>
        <p:spPr>
          <a:xfrm>
            <a:off x="2043277" y="5306005"/>
            <a:ext cx="1743364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megalo 1.5k</a:t>
            </a:r>
          </a:p>
        </p:txBody>
      </p:sp>
      <p:sp>
        <p:nvSpPr>
          <p:cNvPr id="414" name="wxa 42"/>
          <p:cNvSpPr txBox="1"/>
          <p:nvPr/>
        </p:nvSpPr>
        <p:spPr>
          <a:xfrm>
            <a:off x="3653097" y="5306005"/>
            <a:ext cx="1647307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wxa 42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02430" y="4419462"/>
            <a:ext cx="1262986" cy="974937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kbone 1k"/>
          <p:cNvSpPr txBox="1"/>
          <p:nvPr/>
        </p:nvSpPr>
        <p:spPr>
          <a:xfrm>
            <a:off x="5010270" y="5306005"/>
            <a:ext cx="1647306" cy="52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30200">
              <a:lnSpc>
                <a:spcPct val="120000"/>
              </a:lnSpc>
              <a:defRPr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kbone 1k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421" name="Title 3"/>
          <p:cNvSpPr txBox="1"/>
          <p:nvPr>
            <p:ph type="title" idx="4294967295"/>
          </p:nvPr>
        </p:nvSpPr>
        <p:spPr>
          <a:xfrm>
            <a:off x="439152" y="551535"/>
            <a:ext cx="3737631" cy="627446"/>
          </a:xfrm>
          <a:prstGeom prst="rect">
            <a:avLst/>
          </a:prstGeom>
        </p:spPr>
        <p:txBody>
          <a:bodyPr lIns="50800" tIns="50800" rIns="50800" bIns="50800"/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Vue</a:t>
            </a:r>
          </a:p>
        </p:txBody>
      </p:sp>
      <p:sp>
        <p:nvSpPr>
          <p:cNvPr id="422" name="React"/>
          <p:cNvSpPr txBox="1"/>
          <p:nvPr/>
        </p:nvSpPr>
        <p:spPr>
          <a:xfrm>
            <a:off x="4292829" y="551535"/>
            <a:ext cx="4108021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423" name="WePY…"/>
          <p:cNvSpPr txBox="1"/>
          <p:nvPr/>
        </p:nvSpPr>
        <p:spPr>
          <a:xfrm>
            <a:off x="439152" y="1543445"/>
            <a:ext cx="3737631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WePY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mpvue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uni-app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mpx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kbone</a:t>
            </a:r>
          </a:p>
          <a:p>
            <a:pPr marL="254000" indent="-254000" defTabSz="698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  <p:sp>
        <p:nvSpPr>
          <p:cNvPr id="424" name="Taro…"/>
          <p:cNvSpPr txBox="1"/>
          <p:nvPr/>
        </p:nvSpPr>
        <p:spPr>
          <a:xfrm>
            <a:off x="4329076" y="1543445"/>
            <a:ext cx="4035528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Taro</a:t>
            </a:r>
          </a:p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Nanachi</a:t>
            </a:r>
          </a:p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Remax</a:t>
            </a:r>
          </a:p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Chameleon</a:t>
            </a:r>
            <a:r>
              <a:rPr sz="1400">
                <a:solidFill>
                  <a:srgbClr val="A7A7A7"/>
                </a:solidFill>
              </a:rPr>
              <a:t>( node 12 安装报错)</a:t>
            </a:r>
          </a:p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kbone</a:t>
            </a:r>
          </a:p>
          <a:p>
            <a:pPr marL="254000" indent="-254000" defTabSz="825500">
              <a:lnSpc>
                <a:spcPct val="120000"/>
              </a:lnSpc>
              <a:buSzPct val="125000"/>
              <a:buChar char="-"/>
              <a:defRPr sz="2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...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313828" y="5068396"/>
            <a:ext cx="2616333" cy="1366223"/>
            <a:chOff x="0" y="0"/>
            <a:chExt cx="2616332" cy="1366222"/>
          </a:xfrm>
        </p:grpSpPr>
        <p:pic>
          <p:nvPicPr>
            <p:cNvPr id="42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299103" cy="1366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6" name="Angular 用户"/>
            <p:cNvSpPr txBox="1"/>
            <p:nvPr/>
          </p:nvSpPr>
          <p:spPr>
            <a:xfrm>
              <a:off x="1172826" y="578199"/>
              <a:ext cx="1443507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C83A39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/>
              <a:r>
                <a:t>Angular 用户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6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开发者工具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755" y="1267476"/>
            <a:ext cx="6440134" cy="4764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180586" y="395325"/>
            <a:ext cx="11771120" cy="5345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2102" y="1516268"/>
            <a:ext cx="776077" cy="77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95845" y="1529533"/>
            <a:ext cx="776077" cy="776077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mpvue 19.3k"/>
          <p:cNvSpPr txBox="1"/>
          <p:nvPr/>
        </p:nvSpPr>
        <p:spPr>
          <a:xfrm>
            <a:off x="5016486" y="2339000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mpvue 19.3k</a:t>
            </a:r>
          </a:p>
        </p:txBody>
      </p:sp>
      <p:sp>
        <p:nvSpPr>
          <p:cNvPr id="440" name="WePY 19.6k"/>
          <p:cNvSpPr txBox="1"/>
          <p:nvPr/>
        </p:nvSpPr>
        <p:spPr>
          <a:xfrm>
            <a:off x="1760229" y="2352263"/>
            <a:ext cx="1647307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WePY 19.6k</a:t>
            </a:r>
          </a:p>
        </p:txBody>
      </p:sp>
      <p:sp>
        <p:nvSpPr>
          <p:cNvPr id="441" name="since 2016-11-14"/>
          <p:cNvSpPr txBox="1"/>
          <p:nvPr/>
        </p:nvSpPr>
        <p:spPr>
          <a:xfrm>
            <a:off x="1073766" y="2773259"/>
            <a:ext cx="3020234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since 2016-11-14</a:t>
            </a:r>
          </a:p>
        </p:txBody>
      </p:sp>
      <p:sp>
        <p:nvSpPr>
          <p:cNvPr id="442" name="since 2018-03-08"/>
          <p:cNvSpPr txBox="1"/>
          <p:nvPr/>
        </p:nvSpPr>
        <p:spPr>
          <a:xfrm>
            <a:off x="4330024" y="2773259"/>
            <a:ext cx="3020233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since 2018-03-08</a:t>
            </a:r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87047" y="3940990"/>
            <a:ext cx="1042806" cy="43673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Taro 23.5k"/>
          <p:cNvSpPr txBox="1"/>
          <p:nvPr/>
        </p:nvSpPr>
        <p:spPr>
          <a:xfrm>
            <a:off x="3623041" y="4562852"/>
            <a:ext cx="1370817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Taro 23.5k</a:t>
            </a:r>
          </a:p>
        </p:txBody>
      </p:sp>
      <p:sp>
        <p:nvSpPr>
          <p:cNvPr id="445" name="since 2018-04-08"/>
          <p:cNvSpPr txBox="1"/>
          <p:nvPr/>
        </p:nvSpPr>
        <p:spPr>
          <a:xfrm>
            <a:off x="2798333" y="5171111"/>
            <a:ext cx="3020234" cy="374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283972">
              <a:lnSpc>
                <a:spcPct val="120000"/>
              </a:lnSpc>
              <a:defRPr sz="1548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since 2018-04-08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6322" y="117662"/>
            <a:ext cx="1321879" cy="116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73715"/>
            <a:ext cx="8953501" cy="4710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6322" y="117662"/>
            <a:ext cx="1321879" cy="116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65355" y="1151433"/>
            <a:ext cx="12394432" cy="455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390" y="2346170"/>
            <a:ext cx="1323178" cy="3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846" y="2335926"/>
            <a:ext cx="1042806" cy="436732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uni-app 17.3k"/>
          <p:cNvSpPr txBox="1"/>
          <p:nvPr/>
        </p:nvSpPr>
        <p:spPr>
          <a:xfrm>
            <a:off x="1764395" y="2813173"/>
            <a:ext cx="1858274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uni-app 17.3k</a:t>
            </a:r>
          </a:p>
        </p:txBody>
      </p:sp>
      <p:sp>
        <p:nvSpPr>
          <p:cNvPr id="461" name="Taro 23.5k"/>
          <p:cNvSpPr txBox="1"/>
          <p:nvPr/>
        </p:nvSpPr>
        <p:spPr>
          <a:xfrm>
            <a:off x="5214839" y="2957789"/>
            <a:ext cx="1370817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Taro 23.5k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464" name="直接上官方 kbone?"/>
          <p:cNvSpPr txBox="1"/>
          <p:nvPr/>
        </p:nvSpPr>
        <p:spPr>
          <a:xfrm>
            <a:off x="776482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直接上官方 kbone?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467" name="项目已经做完了, 你才出来~"/>
          <p:cNvSpPr txBox="1"/>
          <p:nvPr/>
        </p:nvSpPr>
        <p:spPr>
          <a:xfrm>
            <a:off x="776482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项目已经做完了, 你才出来~</a:t>
            </a:r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3513" y="1815582"/>
            <a:ext cx="1321879" cy="116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849" y="3880556"/>
            <a:ext cx="8801101" cy="1600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202" y="3080251"/>
            <a:ext cx="7791096" cy="2475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533" y="863134"/>
            <a:ext cx="7790434" cy="1837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863" y="1476346"/>
            <a:ext cx="10074141" cy="3905309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会一直维护下去吗? </a:t>
            </a:r>
          </a:p>
        </p:txBody>
      </p:sp>
      <p:sp>
        <p:nvSpPr>
          <p:cNvPr id="478" name="https://uniapp.dcloud.io/select"/>
          <p:cNvSpPr txBox="1"/>
          <p:nvPr/>
        </p:nvSpPr>
        <p:spPr>
          <a:xfrm>
            <a:off x="754683" y="5570309"/>
            <a:ext cx="1941125" cy="4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https://uniapp.dcloud.io/select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48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会一直维护下去吗? 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22488"/>
          <a:stretch>
            <a:fillRect/>
          </a:stretch>
        </p:blipFill>
        <p:spPr>
          <a:xfrm>
            <a:off x="735587" y="1276945"/>
            <a:ext cx="8953502" cy="4811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7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审核发布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325" y="1327062"/>
            <a:ext cx="7758849" cy="4412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390" y="2346170"/>
            <a:ext cx="1323178" cy="3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846" y="2335926"/>
            <a:ext cx="1042806" cy="43673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uni-app 17.3k"/>
          <p:cNvSpPr txBox="1"/>
          <p:nvPr/>
        </p:nvSpPr>
        <p:spPr>
          <a:xfrm>
            <a:off x="1764395" y="2813173"/>
            <a:ext cx="1858274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uni-app 17.3k</a:t>
            </a:r>
          </a:p>
        </p:txBody>
      </p:sp>
      <p:sp>
        <p:nvSpPr>
          <p:cNvPr id="492" name="Taro 23.5k"/>
          <p:cNvSpPr txBox="1"/>
          <p:nvPr/>
        </p:nvSpPr>
        <p:spPr>
          <a:xfrm>
            <a:off x="5214839" y="2957789"/>
            <a:ext cx="1370817" cy="4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354965">
              <a:lnSpc>
                <a:spcPct val="120000"/>
              </a:lnSpc>
              <a:defRPr sz="1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Taro 23.5k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85979"/>
            <a:ext cx="8953500" cy="54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-494326"/>
            <a:ext cx="8953502" cy="670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01" name="配套设施推荐"/>
          <p:cNvSpPr txBox="1"/>
          <p:nvPr/>
        </p:nvSpPr>
        <p:spPr>
          <a:xfrm>
            <a:off x="776482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配套设施推荐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0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RxJS -&gt;  rxwx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181" y="2116739"/>
            <a:ext cx="8953502" cy="262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9984" y="551188"/>
            <a:ext cx="1282171" cy="1282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09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rxwx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972" y="5489"/>
            <a:ext cx="8013702" cy="6210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5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550" y="2571750"/>
            <a:ext cx="777240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rxjs6-wx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3131" y="-23646"/>
            <a:ext cx="5783000" cy="6199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18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RxJS  搜索功能防回弹, 减少请求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2378"/>
          <a:stretch>
            <a:fillRect/>
          </a:stretch>
        </p:blipFill>
        <p:spPr>
          <a:xfrm>
            <a:off x="697394" y="1269149"/>
            <a:ext cx="8953501" cy="5030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2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假数据模拟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5372" y="571113"/>
            <a:ext cx="7454902" cy="5232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2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假数据模拟 -&gt; 出错等各种场景</a:t>
            </a:r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044" y="1593016"/>
            <a:ext cx="8953501" cy="335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78" name="Title 3"/>
          <p:cNvSpPr txBox="1"/>
          <p:nvPr>
            <p:ph type="title" idx="4294967295"/>
          </p:nvPr>
        </p:nvSpPr>
        <p:spPr>
          <a:xfrm>
            <a:off x="439152" y="551535"/>
            <a:ext cx="3737631" cy="627446"/>
          </a:xfrm>
          <a:prstGeom prst="rect">
            <a:avLst/>
          </a:prstGeom>
        </p:spPr>
        <p:txBody>
          <a:bodyPr lIns="50800" tIns="50800" rIns="50800" bIns="50800"/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网页运行环境</a:t>
            </a:r>
          </a:p>
        </p:txBody>
      </p:sp>
      <p:sp>
        <p:nvSpPr>
          <p:cNvPr id="179" name="小程序运行环境"/>
          <p:cNvSpPr txBox="1"/>
          <p:nvPr/>
        </p:nvSpPr>
        <p:spPr>
          <a:xfrm>
            <a:off x="4292829" y="551535"/>
            <a:ext cx="4108021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小程序运行环境</a:t>
            </a:r>
          </a:p>
        </p:txBody>
      </p:sp>
      <p:sp>
        <p:nvSpPr>
          <p:cNvPr id="180" name="渲染线程和脚本线程互斥…"/>
          <p:cNvSpPr txBox="1"/>
          <p:nvPr/>
        </p:nvSpPr>
        <p:spPr>
          <a:xfrm>
            <a:off x="439152" y="1543445"/>
            <a:ext cx="3737631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渲染线程和脚本线程互斥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完整浏览器对象 DOM/BOM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WeixinJSBridge JS-SDK</a:t>
            </a:r>
          </a:p>
        </p:txBody>
      </p:sp>
      <p:sp>
        <p:nvSpPr>
          <p:cNvPr id="181" name="渲染线程和脚本运行在不同的线程…"/>
          <p:cNvSpPr txBox="1"/>
          <p:nvPr/>
        </p:nvSpPr>
        <p:spPr>
          <a:xfrm>
            <a:off x="4329076" y="1543445"/>
            <a:ext cx="4035528" cy="44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渲染线程和脚本运行在不同的线程</a:t>
            </a:r>
          </a:p>
          <a:p>
            <a:pPr marL="381000" indent="-381000" defTabSz="825500">
              <a:lnSpc>
                <a:spcPct val="120000"/>
              </a:lnSpc>
              <a:buSzPct val="125000"/>
              <a:buChar char="-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小程序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30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假数据模拟 -&gt; 分页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779" y="1273929"/>
            <a:ext cx="8953501" cy="4522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3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RxJS  数据跨页面传递</a:t>
            </a: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249" y="1896090"/>
            <a:ext cx="10760597" cy="2535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38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RxJS  数据跨页面传递  到即将打开的页面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89" y="1985865"/>
            <a:ext cx="10765364" cy="288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42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27379">
              <a:lnSpc>
                <a:spcPct val="120000"/>
              </a:lnSpc>
              <a:defRPr sz="3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Sass</a:t>
            </a:r>
          </a:p>
        </p:txBody>
      </p:sp>
      <p:pic>
        <p:nvPicPr>
          <p:cNvPr id="5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506" y="1941566"/>
            <a:ext cx="3966488" cy="297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48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wecos 将图片存储到腾讯对象存储里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5426" r="0" b="0"/>
          <a:stretch>
            <a:fillRect/>
          </a:stretch>
        </p:blipFill>
        <p:spPr>
          <a:xfrm>
            <a:off x="535781" y="1402357"/>
            <a:ext cx="7882019" cy="4053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952"/>
          <a:stretch>
            <a:fillRect/>
          </a:stretch>
        </p:blipFill>
        <p:spPr>
          <a:xfrm>
            <a:off x="666494" y="1311281"/>
            <a:ext cx="8211423" cy="4941046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wecos 将图片存储到腾讯对象存储里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56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yarn + .yarnrc 配置指向阿里源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187" y="1574186"/>
            <a:ext cx="6218584" cy="497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5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849" y="1129533"/>
            <a:ext cx="8339802" cy="5229823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图片压缩 tinypng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64" name="Title 3"/>
          <p:cNvSpPr txBox="1"/>
          <p:nvPr/>
        </p:nvSpPr>
        <p:spPr>
          <a:xfrm>
            <a:off x="632464" y="491125"/>
            <a:ext cx="7688572" cy="62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6104">
              <a:lnSpc>
                <a:spcPct val="120000"/>
              </a:lnSpc>
              <a:defRPr sz="28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图片压缩 ImageOptim</a:t>
            </a:r>
          </a:p>
        </p:txBody>
      </p:sp>
      <p:pic>
        <p:nvPicPr>
          <p:cNvPr id="5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2465" y="2439366"/>
            <a:ext cx="6128571" cy="19792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06400" dist="2085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148" y="1608898"/>
            <a:ext cx="7197205" cy="3640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86" name="小程序运行环境"/>
          <p:cNvSpPr txBox="1"/>
          <p:nvPr/>
        </p:nvSpPr>
        <p:spPr>
          <a:xfrm>
            <a:off x="606480" y="523714"/>
            <a:ext cx="4108022" cy="62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69">
              <a:lnSpc>
                <a:spcPct val="120000"/>
              </a:lnSpc>
              <a:defRPr sz="29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小程序运行环境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794" y="1768611"/>
            <a:ext cx="9516363" cy="3581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571" name="约定即框架"/>
          <p:cNvSpPr txBox="1"/>
          <p:nvPr/>
        </p:nvSpPr>
        <p:spPr>
          <a:xfrm>
            <a:off x="776482" y="2998511"/>
            <a:ext cx="7145340" cy="86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20000"/>
              </a:lnSpc>
              <a:defRPr sz="40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约定即框架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谢谢大家"/>
          <p:cNvSpPr txBox="1"/>
          <p:nvPr/>
        </p:nvSpPr>
        <p:spPr>
          <a:xfrm>
            <a:off x="651902" y="2487852"/>
            <a:ext cx="717829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谢谢大家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1"/>
          <p:cNvSpPr/>
          <p:nvPr/>
        </p:nvSpPr>
        <p:spPr>
          <a:xfrm>
            <a:off x="7264399" y="6370320"/>
            <a:ext cx="1014414" cy="249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noFill/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90" name="Title 3"/>
          <p:cNvSpPr txBox="1"/>
          <p:nvPr>
            <p:ph type="title" idx="4294967295"/>
          </p:nvPr>
        </p:nvSpPr>
        <p:spPr>
          <a:xfrm>
            <a:off x="1208774" y="2730969"/>
            <a:ext cx="6983370" cy="1025813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 defTabSz="825500">
              <a:lnSpc>
                <a:spcPct val="120000"/>
              </a:lnSpc>
              <a:defRPr sz="2500">
                <a:solidFill>
                  <a:srgbClr val="C83A39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为什么要使用第三方小程序框架开发小程序?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ragonTrail Theme">
  <a:themeElements>
    <a:clrScheme name="DragonTrail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0400"/>
      </a:accent1>
      <a:accent2>
        <a:srgbClr val="941100"/>
      </a:accent2>
      <a:accent3>
        <a:srgbClr val="FF2400"/>
      </a:accent3>
      <a:accent4>
        <a:srgbClr val="CD4822"/>
      </a:accent4>
      <a:accent5>
        <a:srgbClr val="F5871D"/>
      </a:accent5>
      <a:accent6>
        <a:srgbClr val="F4B800"/>
      </a:accent6>
      <a:hlink>
        <a:srgbClr val="0000FF"/>
      </a:hlink>
      <a:folHlink>
        <a:srgbClr val="FF00FF"/>
      </a:folHlink>
    </a:clrScheme>
    <a:fontScheme name="DragonTrail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ragonTrail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ragonTrail Theme">
  <a:themeElements>
    <a:clrScheme name="DragonTrail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0400"/>
      </a:accent1>
      <a:accent2>
        <a:srgbClr val="941100"/>
      </a:accent2>
      <a:accent3>
        <a:srgbClr val="FF2400"/>
      </a:accent3>
      <a:accent4>
        <a:srgbClr val="CD4822"/>
      </a:accent4>
      <a:accent5>
        <a:srgbClr val="F5871D"/>
      </a:accent5>
      <a:accent6>
        <a:srgbClr val="F4B800"/>
      </a:accent6>
      <a:hlink>
        <a:srgbClr val="0000FF"/>
      </a:hlink>
      <a:folHlink>
        <a:srgbClr val="FF00FF"/>
      </a:folHlink>
    </a:clrScheme>
    <a:fontScheme name="DragonTrail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ragonTrail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